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7" r:id="rId4"/>
    <p:sldId id="269" r:id="rId5"/>
    <p:sldId id="268" r:id="rId6"/>
    <p:sldId id="276" r:id="rId7"/>
    <p:sldId id="257" r:id="rId8"/>
    <p:sldId id="273" r:id="rId9"/>
    <p:sldId id="271" r:id="rId10"/>
    <p:sldId id="270" r:id="rId11"/>
    <p:sldId id="274" r:id="rId12"/>
    <p:sldId id="275" r:id="rId13"/>
    <p:sldId id="27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2EE-AEB1-4801-A6C4-6013917AEC37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8D72-A5E1-4E12-81C4-AA760784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26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2EE-AEB1-4801-A6C4-6013917AEC37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8D72-A5E1-4E12-81C4-AA760784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20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2EE-AEB1-4801-A6C4-6013917AEC37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8D72-A5E1-4E12-81C4-AA760784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2EE-AEB1-4801-A6C4-6013917AEC37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8D72-A5E1-4E12-81C4-AA760784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72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2EE-AEB1-4801-A6C4-6013917AEC37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8D72-A5E1-4E12-81C4-AA760784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86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2EE-AEB1-4801-A6C4-6013917AEC37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8D72-A5E1-4E12-81C4-AA760784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3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2EE-AEB1-4801-A6C4-6013917AEC37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8D72-A5E1-4E12-81C4-AA760784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61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2EE-AEB1-4801-A6C4-6013917AEC37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8D72-A5E1-4E12-81C4-AA760784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20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2EE-AEB1-4801-A6C4-6013917AEC37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8D72-A5E1-4E12-81C4-AA760784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04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2EE-AEB1-4801-A6C4-6013917AEC37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8D72-A5E1-4E12-81C4-AA760784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42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2EE-AEB1-4801-A6C4-6013917AEC37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8D72-A5E1-4E12-81C4-AA760784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92EE-AEB1-4801-A6C4-6013917AEC37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58D72-A5E1-4E12-81C4-AA760784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emf"/><Relationship Id="rId7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116653" y="2701666"/>
            <a:ext cx="49106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/>
              <a:t>Reunión Informativa abierta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 err="1"/>
              <a:t>Ezcároz</a:t>
            </a:r>
            <a:r>
              <a:rPr lang="es-ES" sz="2400" b="1" dirty="0"/>
              <a:t>, 24/09/2022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4" y="5130518"/>
            <a:ext cx="2716041" cy="150828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C025E62-75C0-3C2A-870B-B047AFF8C5D3}"/>
              </a:ext>
            </a:extLst>
          </p:cNvPr>
          <p:cNvSpPr/>
          <p:nvPr/>
        </p:nvSpPr>
        <p:spPr>
          <a:xfrm>
            <a:off x="358526" y="556011"/>
            <a:ext cx="8106464" cy="15624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/>
              <a:t>Propuesta de Reserva de la Biosfera:</a:t>
            </a:r>
          </a:p>
          <a:p>
            <a:pPr algn="ctr"/>
            <a:r>
              <a:rPr lang="es-ES" sz="3600" i="1" dirty="0"/>
              <a:t>Irati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0EAB26-29F6-5A0E-8150-2656CB160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47" y="5130518"/>
            <a:ext cx="2200275" cy="16097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4AEC42-8953-6EC6-848A-F847A7E08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150" y="4577515"/>
            <a:ext cx="3098797" cy="20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1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5251" y="1638150"/>
            <a:ext cx="7428939" cy="527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1800" b="1" i="0" u="none" strike="noStrike" baseline="0" dirty="0">
                <a:latin typeface="Calibri-Bold"/>
              </a:rPr>
              <a:t>4‐ Proceso participación. </a:t>
            </a:r>
            <a:r>
              <a:rPr lang="es-ES" sz="1800" b="0" i="0" u="none" strike="noStrike" baseline="0" dirty="0">
                <a:latin typeface="Calibri" panose="020F0502020204030204" pitchFamily="34" charset="0"/>
              </a:rPr>
              <a:t>Desarrollo y ejecución. Participa Navarra</a:t>
            </a:r>
          </a:p>
          <a:p>
            <a:r>
              <a:rPr lang="es-ES" dirty="0"/>
              <a:t>P</a:t>
            </a:r>
            <a:r>
              <a:rPr lang="es-ES" sz="1800" dirty="0"/>
              <a:t>articipación en la redacción del Plan de Acción</a:t>
            </a:r>
          </a:p>
          <a:p>
            <a:endParaRPr lang="es-ES" sz="1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800" dirty="0"/>
              <a:t>Sesiones informativas (2 valles) – abiertas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800" dirty="0"/>
              <a:t>Apertura Foro de</a:t>
            </a:r>
            <a:r>
              <a:rPr lang="es-ES" dirty="0"/>
              <a:t>bate web</a:t>
            </a:r>
            <a:endParaRPr lang="es-ES" sz="1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800" dirty="0"/>
              <a:t>Talleres de trabajo (2 valles) -abiertos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Cierre foro debate web</a:t>
            </a:r>
            <a:endParaRPr lang="es-ES" sz="1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800" dirty="0"/>
              <a:t>Sesión de retorno (2 valles)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S" sz="1800" dirty="0"/>
          </a:p>
          <a:p>
            <a:pPr marL="285750" indent="-285750">
              <a:buFontTx/>
              <a:buChar char="-"/>
            </a:pPr>
            <a:endParaRPr lang="es-ES" sz="1800" dirty="0"/>
          </a:p>
          <a:p>
            <a:r>
              <a:rPr lang="es-ES" sz="1800" u="sng" dirty="0"/>
              <a:t>Foro debate web.</a:t>
            </a:r>
          </a:p>
          <a:p>
            <a:endParaRPr lang="es-ES" sz="1800" dirty="0"/>
          </a:p>
          <a:p>
            <a:pPr algn="ctr"/>
            <a:r>
              <a:rPr lang="es-ES" sz="1800" dirty="0">
                <a:solidFill>
                  <a:srgbClr val="0070C0"/>
                </a:solidFill>
              </a:rPr>
              <a:t>gobiernoabierto.navarra.es/es/participación/</a:t>
            </a:r>
          </a:p>
          <a:p>
            <a:pPr algn="l">
              <a:lnSpc>
                <a:spcPct val="200000"/>
              </a:lnSpc>
            </a:pPr>
            <a:endParaRPr lang="es-ES" sz="1800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DDCC63B-8980-1770-D606-A65D5765F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31" y="101326"/>
            <a:ext cx="1751859" cy="10681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765863-0364-FBB8-32ED-A4E1DE875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31" y="101326"/>
            <a:ext cx="1742329" cy="11397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8335121-ACE5-A79D-258C-3FEB25C55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57" y="1068"/>
            <a:ext cx="1734077" cy="126865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1BD926C-7DC6-CA2B-A9B5-0D11745BA3AF}"/>
              </a:ext>
            </a:extLst>
          </p:cNvPr>
          <p:cNvCxnSpPr>
            <a:cxnSpLocks/>
          </p:cNvCxnSpPr>
          <p:nvPr/>
        </p:nvCxnSpPr>
        <p:spPr>
          <a:xfrm>
            <a:off x="685251" y="1269722"/>
            <a:ext cx="79349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AEAA98C6-801B-247E-C1FB-3BEF83BFE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267" y="2538377"/>
            <a:ext cx="3028950" cy="15144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5B162E-0807-05C0-C441-59EBDE6B3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5" y="4594956"/>
            <a:ext cx="407248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0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5251" y="1638150"/>
            <a:ext cx="8343339" cy="375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1800" b="1" i="0" u="none" strike="noStrike" baseline="0" dirty="0">
                <a:latin typeface="Calibri-Bold"/>
              </a:rPr>
              <a:t>5‐ Cronograma. </a:t>
            </a:r>
            <a:r>
              <a:rPr lang="es-ES" sz="1800" b="0" i="0" u="none" strike="noStrike" baseline="0" dirty="0">
                <a:latin typeface="Calibri" panose="020F0502020204030204" pitchFamily="34" charset="0"/>
              </a:rPr>
              <a:t>Definición programación acciones</a:t>
            </a:r>
          </a:p>
          <a:p>
            <a:pPr algn="l">
              <a:lnSpc>
                <a:spcPct val="200000"/>
              </a:lnSpc>
            </a:pPr>
            <a:r>
              <a:rPr lang="es-ES" dirty="0">
                <a:latin typeface="Calibri" panose="020F0502020204030204" pitchFamily="34" charset="0"/>
              </a:rPr>
              <a:t>Siguientes acciones para concluir la candidatura para el 15 noviembre de 2022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800" dirty="0"/>
              <a:t>Sesiones informativas (2 valles) -  </a:t>
            </a:r>
            <a:r>
              <a:rPr lang="es-ES" sz="1800" b="1" dirty="0"/>
              <a:t>23 y 24/09/2022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800" dirty="0"/>
              <a:t>Remisión Plan Acción y apertura Foro de</a:t>
            </a:r>
            <a:r>
              <a:rPr lang="es-ES" dirty="0"/>
              <a:t>bate web – </a:t>
            </a:r>
            <a:r>
              <a:rPr lang="es-ES" b="1" dirty="0"/>
              <a:t>30/09/2022</a:t>
            </a:r>
            <a:endParaRPr lang="es-ES" sz="18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800" dirty="0"/>
              <a:t>Talleres de trabajo (2 valles) -</a:t>
            </a:r>
            <a:r>
              <a:rPr lang="es-ES" sz="1800" b="1" dirty="0"/>
              <a:t>21 y 22/10/2022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Recepción aportaciones y cierre foro debate web – </a:t>
            </a:r>
            <a:r>
              <a:rPr lang="es-ES" b="1" dirty="0"/>
              <a:t>07/11/2022</a:t>
            </a:r>
            <a:endParaRPr lang="es-ES" sz="18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800" dirty="0"/>
              <a:t>Sesión de retorno (2 valles) – </a:t>
            </a:r>
            <a:r>
              <a:rPr lang="es-ES" sz="1800" b="1" dirty="0"/>
              <a:t>11 y 12/11/2022</a:t>
            </a:r>
          </a:p>
          <a:p>
            <a:pPr algn="l">
              <a:lnSpc>
                <a:spcPct val="200000"/>
              </a:lnSpc>
            </a:pPr>
            <a:endParaRPr lang="es-ES" sz="1800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A3F72A-7DFE-9EA0-893F-57E05B62E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31" y="101326"/>
            <a:ext cx="1751859" cy="10681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074CB7-B65E-FD06-BB78-F4701ECF4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31" y="101326"/>
            <a:ext cx="1742329" cy="11397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4ECAA3-6906-4BAD-2344-E56A51B63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57" y="1068"/>
            <a:ext cx="1734077" cy="126865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D8114A9-E822-6F40-ABCD-871635430274}"/>
              </a:ext>
            </a:extLst>
          </p:cNvPr>
          <p:cNvCxnSpPr>
            <a:cxnSpLocks/>
          </p:cNvCxnSpPr>
          <p:nvPr/>
        </p:nvCxnSpPr>
        <p:spPr>
          <a:xfrm>
            <a:off x="685251" y="1269722"/>
            <a:ext cx="79349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052D2047-9376-B7E3-DE56-C8794D980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638" y="4582030"/>
            <a:ext cx="2684477" cy="22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0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5251" y="1629273"/>
            <a:ext cx="7934966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1800" b="1" i="0" u="none" strike="noStrike" baseline="0" dirty="0">
                <a:latin typeface="Calibri-Bold"/>
              </a:rPr>
              <a:t>6‐ Ruegos y preguntas</a:t>
            </a:r>
          </a:p>
          <a:p>
            <a:pPr algn="l">
              <a:lnSpc>
                <a:spcPct val="200000"/>
              </a:lnSpc>
            </a:pPr>
            <a:endParaRPr lang="es-ES" b="1" dirty="0">
              <a:latin typeface="Calibri-Bold"/>
            </a:endParaRPr>
          </a:p>
          <a:p>
            <a:pPr algn="l">
              <a:lnSpc>
                <a:spcPct val="200000"/>
              </a:lnSpc>
            </a:pPr>
            <a:endParaRPr lang="es-ES" b="1" dirty="0">
              <a:latin typeface="Calibri-Bold"/>
            </a:endParaRPr>
          </a:p>
          <a:p>
            <a:pPr algn="l">
              <a:lnSpc>
                <a:spcPct val="200000"/>
              </a:lnSpc>
            </a:pPr>
            <a:endParaRPr lang="es-ES" b="1" dirty="0">
              <a:latin typeface="Calibri-Bold"/>
            </a:endParaRPr>
          </a:p>
          <a:p>
            <a:pPr algn="l">
              <a:lnSpc>
                <a:spcPct val="200000"/>
              </a:lnSpc>
            </a:pPr>
            <a:endParaRPr lang="es-ES" b="1" dirty="0">
              <a:latin typeface="Calibri-Bold"/>
            </a:endParaRPr>
          </a:p>
          <a:p>
            <a:pPr algn="ctr">
              <a:lnSpc>
                <a:spcPct val="200000"/>
              </a:lnSpc>
            </a:pPr>
            <a:r>
              <a:rPr lang="es-ES" b="1" dirty="0">
                <a:latin typeface="Calibri-Bold"/>
              </a:rPr>
              <a:t>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9A5ABA-51D5-9C16-8166-5C91C752E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31" y="101326"/>
            <a:ext cx="1751859" cy="10681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00F7B4F-1396-1DAC-9750-8C8210A16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31" y="101326"/>
            <a:ext cx="1742329" cy="11397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0CAE4BC-F2AA-58AF-2DBA-49261F52F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57" y="1068"/>
            <a:ext cx="1734077" cy="126865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63A858C-9A4A-4826-4530-6DA8965656A5}"/>
              </a:ext>
            </a:extLst>
          </p:cNvPr>
          <p:cNvCxnSpPr>
            <a:cxnSpLocks/>
          </p:cNvCxnSpPr>
          <p:nvPr/>
        </p:nvCxnSpPr>
        <p:spPr>
          <a:xfrm>
            <a:off x="685251" y="1269722"/>
            <a:ext cx="79349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9F90B254-7985-11B5-A018-16ACE93FD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434" y="2538376"/>
            <a:ext cx="3276600" cy="21526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BAE48D-60ED-4459-2BD1-5E36C79ED686}"/>
              </a:ext>
            </a:extLst>
          </p:cNvPr>
          <p:cNvSpPr txBox="1"/>
          <p:nvPr/>
        </p:nvSpPr>
        <p:spPr>
          <a:xfrm>
            <a:off x="1836210" y="5203050"/>
            <a:ext cx="529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B0F0"/>
                </a:solidFill>
              </a:rPr>
              <a:t>info@biomaforestal.es</a:t>
            </a:r>
          </a:p>
        </p:txBody>
      </p:sp>
    </p:spTree>
    <p:extLst>
      <p:ext uri="{BB962C8B-B14F-4D97-AF65-F5344CB8AC3E}">
        <p14:creationId xmlns:p14="http://schemas.microsoft.com/office/powerpoint/2010/main" val="281157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5251" y="1629273"/>
            <a:ext cx="7934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endParaRPr lang="es-ES" b="1" dirty="0">
              <a:latin typeface="Calibri-Bold"/>
            </a:endParaRPr>
          </a:p>
          <a:p>
            <a:pPr algn="l">
              <a:lnSpc>
                <a:spcPct val="200000"/>
              </a:lnSpc>
            </a:pPr>
            <a:endParaRPr lang="es-ES" b="1" dirty="0">
              <a:latin typeface="Calibri-Bold"/>
            </a:endParaRPr>
          </a:p>
          <a:p>
            <a:pPr algn="l">
              <a:lnSpc>
                <a:spcPct val="200000"/>
              </a:lnSpc>
            </a:pPr>
            <a:endParaRPr lang="es-ES" b="1" dirty="0">
              <a:latin typeface="Calibri-Bold"/>
            </a:endParaRPr>
          </a:p>
          <a:p>
            <a:pPr algn="l">
              <a:lnSpc>
                <a:spcPct val="200000"/>
              </a:lnSpc>
            </a:pPr>
            <a:endParaRPr lang="es-ES" b="1" dirty="0">
              <a:latin typeface="Calibri-Bold"/>
            </a:endParaRPr>
          </a:p>
          <a:p>
            <a:pPr algn="ctr">
              <a:lnSpc>
                <a:spcPct val="200000"/>
              </a:lnSpc>
            </a:pPr>
            <a:endParaRPr lang="es-ES" b="1" dirty="0">
              <a:solidFill>
                <a:srgbClr val="00B050"/>
              </a:solidFill>
              <a:latin typeface="Calibri-Bold"/>
            </a:endParaRPr>
          </a:p>
          <a:p>
            <a:pPr algn="ctr">
              <a:lnSpc>
                <a:spcPct val="200000"/>
              </a:lnSpc>
            </a:pPr>
            <a:r>
              <a:rPr lang="es-ES" b="1" dirty="0">
                <a:solidFill>
                  <a:srgbClr val="00B050"/>
                </a:solidFill>
                <a:latin typeface="Calibri-Bold"/>
              </a:rPr>
              <a:t>Agradecemos vuestra asistencia</a:t>
            </a:r>
          </a:p>
          <a:p>
            <a:pPr algn="ctr">
              <a:lnSpc>
                <a:spcPct val="200000"/>
              </a:lnSpc>
            </a:pPr>
            <a:r>
              <a:rPr lang="es-ES" b="1" dirty="0">
                <a:latin typeface="Calibri-Bold"/>
              </a:rPr>
              <a:t>  </a:t>
            </a:r>
          </a:p>
          <a:p>
            <a:pPr algn="ctr"/>
            <a:r>
              <a:rPr lang="es-ES" b="1" dirty="0">
                <a:latin typeface="Calibri-Bold"/>
              </a:rPr>
              <a:t>Os animamos a participar en las diferentes acciones del </a:t>
            </a:r>
          </a:p>
          <a:p>
            <a:pPr algn="ctr"/>
            <a:r>
              <a:rPr lang="es-ES" b="1" dirty="0">
                <a:latin typeface="Calibri-Bold"/>
              </a:rPr>
              <a:t>Proceso de Participación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9A5ABA-51D5-9C16-8166-5C91C752E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31" y="101326"/>
            <a:ext cx="1751859" cy="10681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00F7B4F-1396-1DAC-9750-8C8210A16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31" y="101326"/>
            <a:ext cx="1742329" cy="11397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0CAE4BC-F2AA-58AF-2DBA-49261F52F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57" y="1068"/>
            <a:ext cx="1734077" cy="126865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63A858C-9A4A-4826-4530-6DA8965656A5}"/>
              </a:ext>
            </a:extLst>
          </p:cNvPr>
          <p:cNvCxnSpPr>
            <a:cxnSpLocks/>
          </p:cNvCxnSpPr>
          <p:nvPr/>
        </p:nvCxnSpPr>
        <p:spPr>
          <a:xfrm>
            <a:off x="685251" y="1269722"/>
            <a:ext cx="79349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E184EBC3-F0A5-E580-6727-1A096388B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932" y="1906454"/>
            <a:ext cx="2913328" cy="21313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A035171-A065-D2DD-B40F-8654B2989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70998"/>
            <a:ext cx="3760564" cy="16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5251" y="1638150"/>
            <a:ext cx="7428939" cy="463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Esquema de la reunión:</a:t>
            </a:r>
          </a:p>
          <a:p>
            <a:endParaRPr lang="es-ES" sz="2400" dirty="0"/>
          </a:p>
          <a:p>
            <a:pPr algn="l">
              <a:lnSpc>
                <a:spcPct val="200000"/>
              </a:lnSpc>
            </a:pPr>
            <a:r>
              <a:rPr lang="es-ES" sz="1800" b="1" i="0" u="none" strike="noStrike" baseline="0" dirty="0">
                <a:latin typeface="Calibri-Bold"/>
              </a:rPr>
              <a:t>1‐ Reserva de la Biosfera. </a:t>
            </a:r>
            <a:r>
              <a:rPr lang="es-ES" sz="1800" b="0" i="0" u="none" strike="noStrike" baseline="0" dirty="0">
                <a:latin typeface="Calibri" panose="020F0502020204030204" pitchFamily="34" charset="0"/>
              </a:rPr>
              <a:t>Descripción figura, zonificación y Marca RB.</a:t>
            </a:r>
          </a:p>
          <a:p>
            <a:pPr algn="l">
              <a:lnSpc>
                <a:spcPct val="200000"/>
              </a:lnSpc>
            </a:pPr>
            <a:r>
              <a:rPr lang="es-ES" sz="1800" b="1" i="0" u="none" strike="noStrike" baseline="0" dirty="0">
                <a:latin typeface="Calibri-Bold"/>
              </a:rPr>
              <a:t>2‐ Órgano de Gestión. </a:t>
            </a:r>
            <a:r>
              <a:rPr lang="es-ES" sz="1800" b="0" i="0" u="none" strike="noStrike" baseline="0" dirty="0">
                <a:latin typeface="Calibri" panose="020F0502020204030204" pitchFamily="34" charset="0"/>
              </a:rPr>
              <a:t>Composición Consejo Rector y Consejo Consultivo.</a:t>
            </a:r>
          </a:p>
          <a:p>
            <a:pPr algn="l">
              <a:lnSpc>
                <a:spcPct val="200000"/>
              </a:lnSpc>
            </a:pPr>
            <a:r>
              <a:rPr lang="es-ES" sz="1800" b="1" i="0" u="none" strike="noStrike" baseline="0" dirty="0">
                <a:latin typeface="Calibri-Bold"/>
              </a:rPr>
              <a:t>3‐ Plan de Acción. </a:t>
            </a:r>
            <a:r>
              <a:rPr lang="es-ES" sz="1800" b="0" i="0" u="none" strike="noStrike" baseline="0" dirty="0">
                <a:latin typeface="Calibri" panose="020F0502020204030204" pitchFamily="34" charset="0"/>
              </a:rPr>
              <a:t>Contenido e implementación. Función de conservación, desarrollo y logística.</a:t>
            </a:r>
          </a:p>
          <a:p>
            <a:pPr algn="l">
              <a:lnSpc>
                <a:spcPct val="200000"/>
              </a:lnSpc>
            </a:pPr>
            <a:r>
              <a:rPr lang="es-ES" sz="1800" b="1" i="0" u="none" strike="noStrike" baseline="0" dirty="0">
                <a:latin typeface="Calibri-Bold"/>
              </a:rPr>
              <a:t>4‐ Proceso participación. </a:t>
            </a:r>
            <a:r>
              <a:rPr lang="es-ES" sz="1800" b="0" i="0" u="none" strike="noStrike" baseline="0" dirty="0">
                <a:latin typeface="Calibri" panose="020F0502020204030204" pitchFamily="34" charset="0"/>
              </a:rPr>
              <a:t>Desarrollo y ejecución. Participa Navarra</a:t>
            </a:r>
          </a:p>
          <a:p>
            <a:pPr algn="l">
              <a:lnSpc>
                <a:spcPct val="200000"/>
              </a:lnSpc>
            </a:pPr>
            <a:r>
              <a:rPr lang="es-ES" sz="1800" b="1" i="0" u="none" strike="noStrike" baseline="0" dirty="0">
                <a:latin typeface="Calibri-Bold"/>
              </a:rPr>
              <a:t>5‐ Cronograma. </a:t>
            </a:r>
            <a:r>
              <a:rPr lang="es-ES" sz="1800" b="0" i="0" u="none" strike="noStrike" baseline="0" dirty="0">
                <a:latin typeface="Calibri" panose="020F0502020204030204" pitchFamily="34" charset="0"/>
              </a:rPr>
              <a:t>Definición programación acciones</a:t>
            </a:r>
          </a:p>
          <a:p>
            <a:pPr algn="l">
              <a:lnSpc>
                <a:spcPct val="200000"/>
              </a:lnSpc>
            </a:pPr>
            <a:r>
              <a:rPr lang="es-ES" sz="1800" b="1" i="0" u="none" strike="noStrike" baseline="0" dirty="0">
                <a:latin typeface="Calibri-Bold"/>
              </a:rPr>
              <a:t>6‐ Ruegos y preguntas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31" y="101326"/>
            <a:ext cx="1751859" cy="10681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31" y="101326"/>
            <a:ext cx="1742329" cy="11397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B8F88F-4C8B-CB90-5B44-75FDF2EB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57" y="1068"/>
            <a:ext cx="1734077" cy="1268654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99A8D31-3E26-20D8-E399-5FAC2103C7AE}"/>
              </a:ext>
            </a:extLst>
          </p:cNvPr>
          <p:cNvCxnSpPr>
            <a:cxnSpLocks/>
          </p:cNvCxnSpPr>
          <p:nvPr/>
        </p:nvCxnSpPr>
        <p:spPr>
          <a:xfrm>
            <a:off x="685251" y="1269722"/>
            <a:ext cx="79349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92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4229" y="1496107"/>
            <a:ext cx="8190558" cy="624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b="1" i="0" u="none" strike="noStrike" baseline="0" dirty="0">
                <a:latin typeface="Calibri-Bold"/>
              </a:rPr>
              <a:t>1.1‐ Reserva de la Biosfera. </a:t>
            </a:r>
            <a:r>
              <a:rPr lang="es-ES" b="0" i="0" u="none" strike="noStrike" baseline="0" dirty="0">
                <a:latin typeface="Calibri" panose="020F0502020204030204" pitchFamily="34" charset="0"/>
              </a:rPr>
              <a:t>Descripción figura.</a:t>
            </a:r>
          </a:p>
          <a:p>
            <a:pPr algn="l">
              <a:lnSpc>
                <a:spcPct val="150000"/>
              </a:lnSpc>
            </a:pPr>
            <a:r>
              <a:rPr lang="es-ES" dirty="0">
                <a:latin typeface="Calibri" panose="020F0502020204030204" pitchFamily="34" charset="0"/>
              </a:rPr>
              <a:t>- </a:t>
            </a:r>
            <a:r>
              <a:rPr lang="es-ES" b="1" dirty="0">
                <a:latin typeface="Calibri" panose="020F0502020204030204" pitchFamily="34" charset="0"/>
              </a:rPr>
              <a:t>Programa Hombre y la Biosfera (MAB) - UNESCO </a:t>
            </a:r>
          </a:p>
          <a:p>
            <a:pPr algn="l">
              <a:lnSpc>
                <a:spcPct val="150000"/>
              </a:lnSpc>
            </a:pPr>
            <a:r>
              <a:rPr lang="es-ES" b="0" i="0" dirty="0">
                <a:solidFill>
                  <a:srgbClr val="000000"/>
                </a:solidFill>
                <a:effectLst/>
                <a:latin typeface="calibriregular"/>
              </a:rPr>
              <a:t>Objetivo: establecer base científica para mejorar relación de personas con su entorno</a:t>
            </a:r>
            <a:endParaRPr lang="es-ES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>
                <a:latin typeface="Calibri" panose="020F0502020204030204" pitchFamily="34" charset="0"/>
              </a:rPr>
              <a:t>Reserva de la biosfera – “</a:t>
            </a:r>
            <a:r>
              <a:rPr lang="es-ES" b="1" dirty="0" err="1">
                <a:latin typeface="Calibri" panose="020F0502020204030204" pitchFamily="34" charset="0"/>
              </a:rPr>
              <a:t>Label</a:t>
            </a:r>
            <a:r>
              <a:rPr lang="es-ES" b="1" dirty="0">
                <a:latin typeface="Calibri" panose="020F0502020204030204" pitchFamily="34" charset="0"/>
              </a:rPr>
              <a:t> de calidad”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alibri" panose="020F0502020204030204" pitchFamily="34" charset="0"/>
              </a:rPr>
              <a:t>Figura de reconocimiento internacional a la gestión del territorio con tres funciones: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u="sng" dirty="0">
                <a:latin typeface="Calibri" panose="020F0502020204030204" pitchFamily="34" charset="0"/>
              </a:rPr>
              <a:t>Conservación</a:t>
            </a:r>
            <a:r>
              <a:rPr lang="es-ES" dirty="0">
                <a:latin typeface="Calibri" panose="020F0502020204030204" pitchFamily="34" charset="0"/>
              </a:rPr>
              <a:t> biodiversidad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u="sng" dirty="0">
                <a:latin typeface="Calibri" panose="020F0502020204030204" pitchFamily="34" charset="0"/>
              </a:rPr>
              <a:t>Desarrollo</a:t>
            </a:r>
            <a:r>
              <a:rPr lang="es-ES" dirty="0">
                <a:latin typeface="Calibri" panose="020F0502020204030204" pitchFamily="34" charset="0"/>
              </a:rPr>
              <a:t> socioeconómico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u="sng" dirty="0">
                <a:latin typeface="Calibri" panose="020F0502020204030204" pitchFamily="34" charset="0"/>
              </a:rPr>
              <a:t>Apoyo</a:t>
            </a:r>
            <a:r>
              <a:rPr lang="es-ES" dirty="0">
                <a:latin typeface="Calibri" panose="020F0502020204030204" pitchFamily="34" charset="0"/>
              </a:rPr>
              <a:t> investigación y formación</a:t>
            </a:r>
          </a:p>
          <a:p>
            <a:pPr algn="l">
              <a:lnSpc>
                <a:spcPct val="200000"/>
              </a:lnSpc>
            </a:pPr>
            <a:endParaRPr lang="es-ES" b="0" i="0" u="none" strike="noStrike" baseline="0" dirty="0">
              <a:latin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s-ES" dirty="0">
                <a:latin typeface="Calibri" panose="020F0502020204030204" pitchFamily="34" charset="0"/>
              </a:rPr>
              <a:t>No implica la asunción de nueva legislación sobre la gestión, es una acreditación.</a:t>
            </a:r>
          </a:p>
          <a:p>
            <a:pPr algn="ctr">
              <a:lnSpc>
                <a:spcPct val="200000"/>
              </a:lnSpc>
            </a:pPr>
            <a:r>
              <a:rPr lang="es-ES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Ninguna restricción a los usos</a:t>
            </a:r>
          </a:p>
          <a:p>
            <a:pPr algn="l">
              <a:lnSpc>
                <a:spcPct val="200000"/>
              </a:lnSpc>
            </a:pPr>
            <a:endParaRPr lang="es-ES" dirty="0">
              <a:latin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endParaRPr lang="es-ES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497D04D-EFF5-A9D6-EEDC-C5D3D0B50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31" y="101326"/>
            <a:ext cx="1751859" cy="10681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563D5F1-545C-9140-5606-F791A1A9C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31" y="101326"/>
            <a:ext cx="1742329" cy="113970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03DA647-CD5D-A832-0C9E-9988C48E4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57" y="1068"/>
            <a:ext cx="1734077" cy="1268654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347A98F-985D-D825-C3FE-0FD64A73AF1B}"/>
              </a:ext>
            </a:extLst>
          </p:cNvPr>
          <p:cNvCxnSpPr>
            <a:cxnSpLocks/>
          </p:cNvCxnSpPr>
          <p:nvPr/>
        </p:nvCxnSpPr>
        <p:spPr>
          <a:xfrm>
            <a:off x="685251" y="1269722"/>
            <a:ext cx="79349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id="{BA26CCD0-1D43-0E08-0746-D9B52C541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899" y="3817866"/>
            <a:ext cx="3328291" cy="144589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9107C62-5161-EE52-8775-44E60C06C19D}"/>
              </a:ext>
            </a:extLst>
          </p:cNvPr>
          <p:cNvSpPr/>
          <p:nvPr/>
        </p:nvSpPr>
        <p:spPr>
          <a:xfrm>
            <a:off x="614229" y="5376955"/>
            <a:ext cx="7915542" cy="597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dirty="0">
                <a:latin typeface="Calibri" panose="020F0502020204030204" pitchFamily="34" charset="0"/>
              </a:rPr>
              <a:t>No implica la asunción de nueva legislación sobre la gestión, es una acreditación.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9C9FDA2-8656-B5E2-6CE7-54AC3D327316}"/>
              </a:ext>
            </a:extLst>
          </p:cNvPr>
          <p:cNvSpPr/>
          <p:nvPr/>
        </p:nvSpPr>
        <p:spPr>
          <a:xfrm>
            <a:off x="1818455" y="6064216"/>
            <a:ext cx="5335480" cy="692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Ninguna nueva restricción a los usos</a:t>
            </a:r>
          </a:p>
        </p:txBody>
      </p:sp>
    </p:spTree>
    <p:extLst>
      <p:ext uri="{BB962C8B-B14F-4D97-AF65-F5344CB8AC3E}">
        <p14:creationId xmlns:p14="http://schemas.microsoft.com/office/powerpoint/2010/main" val="392676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5666" y="4107863"/>
            <a:ext cx="4784466" cy="4692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200000"/>
              </a:lnSpc>
              <a:buFontTx/>
              <a:buChar char="-"/>
            </a:pPr>
            <a:r>
              <a:rPr lang="es-ES" sz="1600" b="1" i="0" u="none" strike="noStrike" baseline="0" dirty="0">
                <a:latin typeface="Calibri" panose="020F0502020204030204" pitchFamily="34" charset="0"/>
              </a:rPr>
              <a:t>Zona núcleo: </a:t>
            </a:r>
            <a:r>
              <a:rPr lang="es-ES" sz="1600" b="0" i="0" u="none" strike="noStrike" baseline="0" dirty="0">
                <a:latin typeface="Calibri" panose="020F0502020204030204" pitchFamily="34" charset="0"/>
              </a:rPr>
              <a:t>Función principal conservación</a:t>
            </a:r>
          </a:p>
          <a:p>
            <a:pPr algn="l">
              <a:lnSpc>
                <a:spcPct val="200000"/>
              </a:lnSpc>
            </a:pPr>
            <a:r>
              <a:rPr lang="es-ES" sz="1600" dirty="0">
                <a:latin typeface="Calibri" panose="020F0502020204030204" pitchFamily="34" charset="0"/>
              </a:rPr>
              <a:t>reservas integrales y naturales, APFS, ZEC Irati (parte)</a:t>
            </a:r>
            <a:endParaRPr lang="es-ES" sz="16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200000"/>
              </a:lnSpc>
              <a:buFontTx/>
              <a:buChar char="-"/>
            </a:pPr>
            <a:r>
              <a:rPr lang="es-ES" sz="1600" b="1" dirty="0">
                <a:latin typeface="Calibri" panose="020F0502020204030204" pitchFamily="34" charset="0"/>
              </a:rPr>
              <a:t>Zona tampón: </a:t>
            </a:r>
            <a:r>
              <a:rPr lang="es-ES" sz="1600" dirty="0">
                <a:latin typeface="Calibri" panose="020F0502020204030204" pitchFamily="34" charset="0"/>
              </a:rPr>
              <a:t>amortiguamiento acciones sobre ZN</a:t>
            </a:r>
          </a:p>
          <a:p>
            <a:pPr algn="l">
              <a:lnSpc>
                <a:spcPct val="200000"/>
              </a:lnSpc>
            </a:pPr>
            <a:r>
              <a:rPr lang="es-ES" sz="1600" dirty="0" err="1">
                <a:latin typeface="Calibri" panose="020F0502020204030204" pitchFamily="34" charset="0"/>
              </a:rPr>
              <a:t>ZECs</a:t>
            </a:r>
            <a:r>
              <a:rPr lang="es-ES" sz="1600" dirty="0">
                <a:latin typeface="Calibri" panose="020F0502020204030204" pitchFamily="34" charset="0"/>
              </a:rPr>
              <a:t>: Irati, rio Irati y Salazar, </a:t>
            </a:r>
            <a:r>
              <a:rPr lang="es-ES" sz="1600" dirty="0" err="1">
                <a:latin typeface="Calibri" panose="020F0502020204030204" pitchFamily="34" charset="0"/>
              </a:rPr>
              <a:t>Artxuga</a:t>
            </a:r>
            <a:r>
              <a:rPr lang="es-ES" sz="1600" dirty="0">
                <a:latin typeface="Calibri" panose="020F0502020204030204" pitchFamily="34" charset="0"/>
              </a:rPr>
              <a:t>, </a:t>
            </a:r>
            <a:r>
              <a:rPr lang="es-ES" sz="1600" dirty="0" err="1">
                <a:latin typeface="Calibri" panose="020F0502020204030204" pitchFamily="34" charset="0"/>
              </a:rPr>
              <a:t>Arabarco</a:t>
            </a:r>
            <a:endParaRPr lang="es-ES" sz="1600" dirty="0"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200000"/>
              </a:lnSpc>
              <a:buFontTx/>
              <a:buChar char="-"/>
            </a:pPr>
            <a:r>
              <a:rPr lang="es-ES" sz="1600" b="1" i="0" u="none" strike="noStrike" baseline="0" dirty="0">
                <a:latin typeface="Calibri" panose="020F0502020204030204" pitchFamily="34" charset="0"/>
              </a:rPr>
              <a:t>Zona trans</a:t>
            </a:r>
            <a:r>
              <a:rPr lang="es-ES" sz="1600" b="1" dirty="0">
                <a:latin typeface="Calibri" panose="020F0502020204030204" pitchFamily="34" charset="0"/>
              </a:rPr>
              <a:t>ición: </a:t>
            </a:r>
            <a:r>
              <a:rPr lang="es-ES" sz="1600" dirty="0">
                <a:latin typeface="Calibri" panose="020F0502020204030204" pitchFamily="34" charset="0"/>
              </a:rPr>
              <a:t>desarrollo socioeconómico</a:t>
            </a:r>
            <a:endParaRPr lang="es-ES" sz="1600" b="0" i="0" u="none" strike="noStrike" baseline="0" dirty="0">
              <a:latin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endParaRPr lang="es-ES" dirty="0">
              <a:latin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endParaRPr lang="es-ES" sz="1800" b="0" i="0" u="none" strike="noStrike" baseline="0" dirty="0">
              <a:latin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endParaRPr lang="es-ES" dirty="0">
              <a:latin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endParaRPr lang="es-ES" sz="1800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0A4BB6-EF45-1B74-E9CA-33F6E7594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132" y="1950859"/>
            <a:ext cx="3441055" cy="434067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D615143-C443-4AB2-C5FE-8D810B78561C}"/>
              </a:ext>
            </a:extLst>
          </p:cNvPr>
          <p:cNvSpPr txBox="1"/>
          <p:nvPr/>
        </p:nvSpPr>
        <p:spPr>
          <a:xfrm>
            <a:off x="8224683" y="4736724"/>
            <a:ext cx="8256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lgerian" panose="04020705040A02060702" pitchFamily="82" charset="0"/>
              </a:rPr>
              <a:t>Valle de </a:t>
            </a:r>
            <a:r>
              <a:rPr lang="es-ES" sz="1000" dirty="0" err="1">
                <a:latin typeface="Algerian" panose="04020705040A02060702" pitchFamily="82" charset="0"/>
              </a:rPr>
              <a:t>salazar</a:t>
            </a:r>
            <a:endParaRPr lang="es-ES" sz="1000" dirty="0">
              <a:latin typeface="Algerian" panose="04020705040A02060702" pitchFamily="8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8C9990C-7EFA-740E-8E27-6BC801585AE9}"/>
              </a:ext>
            </a:extLst>
          </p:cNvPr>
          <p:cNvSpPr txBox="1"/>
          <p:nvPr/>
        </p:nvSpPr>
        <p:spPr>
          <a:xfrm>
            <a:off x="5188665" y="4050120"/>
            <a:ext cx="8256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lgerian" panose="04020705040A02060702" pitchFamily="82" charset="0"/>
              </a:rPr>
              <a:t>Valle de </a:t>
            </a:r>
            <a:r>
              <a:rPr lang="es-ES" sz="1000" dirty="0" err="1">
                <a:latin typeface="Algerian" panose="04020705040A02060702" pitchFamily="82" charset="0"/>
              </a:rPr>
              <a:t>Aezkoa</a:t>
            </a:r>
            <a:endParaRPr lang="es-ES" sz="1000" dirty="0">
              <a:latin typeface="Algerian" panose="04020705040A02060702" pitchFamily="82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4FC1CB-69C6-F4E0-7AF1-5A1506C2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08" y="2087413"/>
            <a:ext cx="3175049" cy="194817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E74BD3E-538B-F462-5CFD-4BB13D51F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331" y="101326"/>
            <a:ext cx="1751859" cy="106813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0F56441-2A4D-582E-2352-56311F517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31" y="101326"/>
            <a:ext cx="1742329" cy="113970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8977C19-FFA2-7EC9-12C0-45CC838DB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157" y="1068"/>
            <a:ext cx="1734077" cy="1268654"/>
          </a:xfrm>
          <a:prstGeom prst="rect">
            <a:avLst/>
          </a:prstGeom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65EAA35-E379-94C0-6BF0-51BA6723AC76}"/>
              </a:ext>
            </a:extLst>
          </p:cNvPr>
          <p:cNvCxnSpPr>
            <a:cxnSpLocks/>
          </p:cNvCxnSpPr>
          <p:nvPr/>
        </p:nvCxnSpPr>
        <p:spPr>
          <a:xfrm>
            <a:off x="685251" y="1269722"/>
            <a:ext cx="79349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8D3CB-18A5-6A4E-6534-4A104EF99A20}"/>
              </a:ext>
            </a:extLst>
          </p:cNvPr>
          <p:cNvSpPr txBox="1"/>
          <p:nvPr/>
        </p:nvSpPr>
        <p:spPr>
          <a:xfrm>
            <a:off x="10022889" y="16068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BF75BC-BC59-CAA5-492C-DC2A0817BA43}"/>
              </a:ext>
            </a:extLst>
          </p:cNvPr>
          <p:cNvSpPr txBox="1"/>
          <p:nvPr/>
        </p:nvSpPr>
        <p:spPr>
          <a:xfrm>
            <a:off x="412813" y="1441082"/>
            <a:ext cx="425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i="0" u="none" strike="noStrike" baseline="0" dirty="0">
                <a:latin typeface="Calibri-Bold"/>
              </a:rPr>
              <a:t>1.2‐ Reserva de la Biosfera. </a:t>
            </a:r>
            <a:r>
              <a:rPr lang="es-ES" sz="1800" i="0" u="none" strike="noStrike" baseline="0" dirty="0">
                <a:latin typeface="Calibri-Bold"/>
              </a:rPr>
              <a:t>Z</a:t>
            </a:r>
            <a:r>
              <a:rPr lang="es-ES" sz="1800" b="0" i="0" u="none" strike="noStrike" baseline="0" dirty="0">
                <a:latin typeface="Calibri" panose="020F0502020204030204" pitchFamily="34" charset="0"/>
              </a:rPr>
              <a:t>onificación</a:t>
            </a:r>
            <a:endParaRPr lang="es-ES" sz="1800" dirty="0">
              <a:latin typeface="Calibri" panose="020F05020202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675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4229" y="1269722"/>
            <a:ext cx="8298952" cy="592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1800" b="1" i="0" u="none" strike="noStrike" baseline="0" dirty="0">
                <a:latin typeface="Calibri-Bold"/>
              </a:rPr>
              <a:t>1.3‐ Reserva de la Biosfera. </a:t>
            </a:r>
            <a:r>
              <a:rPr lang="es-ES" sz="1800" b="0" i="0" u="none" strike="noStrike" baseline="0" dirty="0">
                <a:latin typeface="Calibri" panose="020F0502020204030204" pitchFamily="34" charset="0"/>
              </a:rPr>
              <a:t>Marca RB.</a:t>
            </a:r>
          </a:p>
          <a:p>
            <a:pPr algn="l">
              <a:lnSpc>
                <a:spcPct val="200000"/>
              </a:lnSpc>
            </a:pPr>
            <a:r>
              <a:rPr lang="es-ES" dirty="0">
                <a:latin typeface="Calibri" panose="020F0502020204030204" pitchFamily="34" charset="0"/>
              </a:rPr>
              <a:t>Marca de calidad para diferenciar y destacar: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s-ES" dirty="0">
                <a:latin typeface="Calibri" panose="020F0502020204030204" pitchFamily="34" charset="0"/>
              </a:rPr>
              <a:t>Productos naturales y artesanales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s-ES" dirty="0">
                <a:latin typeface="Calibri" panose="020F0502020204030204" pitchFamily="34" charset="0"/>
              </a:rPr>
              <a:t>Productos elaborados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s-ES" dirty="0">
                <a:latin typeface="Calibri" panose="020F0502020204030204" pitchFamily="34" charset="0"/>
              </a:rPr>
              <a:t>Servicios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endParaRPr lang="es-ES" dirty="0">
              <a:latin typeface="Calibri" panose="020F0502020204030204" pitchFamily="34" charset="0"/>
            </a:endParaRPr>
          </a:p>
          <a:p>
            <a:pPr algn="l"/>
            <a:r>
              <a:rPr lang="es-ES" sz="1600" dirty="0">
                <a:latin typeface="Calibri" panose="020F0502020204030204" pitchFamily="34" charset="0"/>
              </a:rPr>
              <a:t>Los </a:t>
            </a:r>
            <a:r>
              <a:rPr lang="es-ES" sz="1600" b="0" i="0" u="none" strike="noStrike" baseline="0" dirty="0">
                <a:latin typeface="Calibri" panose="020F0502020204030204" pitchFamily="34" charset="0"/>
              </a:rPr>
              <a:t>productos, empresas o servicios que se desarrollen dentro del  espacio de la Reserva de la Biosfera podrán ser acreditados con la </a:t>
            </a:r>
            <a:r>
              <a:rPr lang="es-ES" sz="1600" b="0" i="0" u="sng" strike="noStrike" baseline="0" dirty="0">
                <a:latin typeface="Calibri" panose="020F0502020204030204" pitchFamily="34" charset="0"/>
              </a:rPr>
              <a:t>marca de calidad y optar a reconocimientos</a:t>
            </a:r>
          </a:p>
          <a:p>
            <a:pPr algn="l"/>
            <a:endParaRPr lang="es-ES" dirty="0">
              <a:latin typeface="Calibri" panose="020F0502020204030204" pitchFamily="34" charset="0"/>
            </a:endParaRPr>
          </a:p>
          <a:p>
            <a:pPr algn="l"/>
            <a:r>
              <a:rPr lang="es-ES" dirty="0">
                <a:latin typeface="Calibri" panose="020F0502020204030204" pitchFamily="34" charset="0"/>
              </a:rPr>
              <a:t>- </a:t>
            </a:r>
            <a:r>
              <a:rPr lang="es-ES" b="1" i="0" dirty="0">
                <a:solidFill>
                  <a:srgbClr val="000000"/>
                </a:solidFill>
                <a:effectLst/>
                <a:latin typeface="calibriregular"/>
              </a:rPr>
              <a:t> </a:t>
            </a:r>
            <a:r>
              <a:rPr lang="es-ES" sz="1600" i="0" dirty="0">
                <a:solidFill>
                  <a:srgbClr val="000000"/>
                </a:solidFill>
                <a:effectLst/>
                <a:latin typeface="calibriregular"/>
              </a:rPr>
              <a:t>Reconocimiento en la conservación del patrimonio natural y cultural:</a:t>
            </a:r>
            <a:endParaRPr lang="es-ES" sz="1600" dirty="0">
              <a:latin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1600" dirty="0">
                <a:latin typeface="Calibri" panose="020F0502020204030204" pitchFamily="34" charset="0"/>
              </a:rPr>
              <a:t>- 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calibriregular"/>
              </a:rPr>
              <a:t> </a:t>
            </a:r>
            <a:r>
              <a:rPr lang="es-ES" sz="1600" i="0" dirty="0">
                <a:solidFill>
                  <a:srgbClr val="000000"/>
                </a:solidFill>
                <a:effectLst/>
                <a:latin typeface="calibriregular"/>
              </a:rPr>
              <a:t>Reconocimiento en desarrollo económico y social sostenible:</a:t>
            </a:r>
            <a:endParaRPr lang="es-ES" sz="1600" dirty="0">
              <a:latin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1600" dirty="0">
                <a:latin typeface="Calibri" panose="020F0502020204030204" pitchFamily="34" charset="0"/>
              </a:rPr>
              <a:t>- </a:t>
            </a:r>
            <a:r>
              <a:rPr lang="es-ES" sz="1600" i="0" dirty="0">
                <a:solidFill>
                  <a:srgbClr val="000000"/>
                </a:solidFill>
                <a:effectLst/>
                <a:latin typeface="calibriregular"/>
              </a:rPr>
              <a:t> Reconocimiento en fomento de la investigación y educación:</a:t>
            </a:r>
            <a:endParaRPr lang="es-ES" sz="1800" i="0" u="none" strike="noStrike" baseline="0" dirty="0">
              <a:latin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endParaRPr lang="es-ES" dirty="0">
              <a:latin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endParaRPr lang="es-ES" sz="1800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C7513E8-8605-0172-DE84-925F526F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31" y="101326"/>
            <a:ext cx="1751859" cy="10681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DD2F74C-18E1-B3B2-34B4-CFC1558F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31" y="101326"/>
            <a:ext cx="1742329" cy="11397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B79FDAD-AEAE-A71D-1084-16737D2CF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57" y="1068"/>
            <a:ext cx="1734077" cy="1268654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3D0727D-0F2B-01F1-7880-3F2DB8031A17}"/>
              </a:ext>
            </a:extLst>
          </p:cNvPr>
          <p:cNvCxnSpPr>
            <a:cxnSpLocks/>
          </p:cNvCxnSpPr>
          <p:nvPr/>
        </p:nvCxnSpPr>
        <p:spPr>
          <a:xfrm>
            <a:off x="685251" y="1269722"/>
            <a:ext cx="79349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E879593A-5442-7464-DD7C-A8579BF1D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234" y="1479990"/>
            <a:ext cx="2411210" cy="21167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41B77EE-5FC1-7726-40F0-E2236AF6B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689" y="5122678"/>
            <a:ext cx="2777492" cy="173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6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4229" y="1369979"/>
            <a:ext cx="8298952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1800" b="1" i="0" u="none" strike="noStrike" baseline="0" dirty="0">
                <a:latin typeface="Calibri-Bold"/>
              </a:rPr>
              <a:t>1.4‐ Reserva de la Biosfera. </a:t>
            </a:r>
            <a:r>
              <a:rPr lang="es-ES" sz="1800" b="0" i="0" u="none" strike="noStrike" baseline="0" dirty="0">
                <a:latin typeface="Calibri" panose="020F0502020204030204" pitchFamily="34" charset="0"/>
              </a:rPr>
              <a:t>Red Española de Reservas de la Biosfera</a:t>
            </a:r>
          </a:p>
          <a:p>
            <a:pPr marL="285750" indent="-285750" algn="l">
              <a:lnSpc>
                <a:spcPct val="200000"/>
              </a:lnSpc>
              <a:buFontTx/>
              <a:buChar char="-"/>
            </a:pPr>
            <a:r>
              <a:rPr lang="es-ES" b="0" i="0" dirty="0">
                <a:solidFill>
                  <a:srgbClr val="000000"/>
                </a:solidFill>
                <a:effectLst/>
                <a:latin typeface="calibriregular"/>
              </a:rPr>
              <a:t>La </a:t>
            </a:r>
            <a:r>
              <a:rPr lang="es-ES" b="1" i="0" dirty="0">
                <a:solidFill>
                  <a:srgbClr val="000000"/>
                </a:solidFill>
                <a:effectLst/>
                <a:latin typeface="calibriregular"/>
              </a:rPr>
              <a:t>RERB</a:t>
            </a:r>
            <a:r>
              <a:rPr lang="es-ES" b="0" i="0" dirty="0">
                <a:solidFill>
                  <a:srgbClr val="000000"/>
                </a:solidFill>
                <a:effectLst/>
                <a:latin typeface="calibriregular"/>
              </a:rPr>
              <a:t> está integrada por el conjunto de las reservas de la biosfera españolas. (53)</a:t>
            </a:r>
          </a:p>
          <a:p>
            <a:pPr algn="l">
              <a:lnSpc>
                <a:spcPct val="200000"/>
              </a:lnSpc>
            </a:pPr>
            <a:r>
              <a:rPr lang="es-ES" b="0" i="0" dirty="0">
                <a:solidFill>
                  <a:srgbClr val="000000"/>
                </a:solidFill>
                <a:effectLst/>
                <a:latin typeface="calibriregular"/>
              </a:rPr>
              <a:t>4 son transfronterizas, 3 con Portugal y una intercontinental con Marruecos. </a:t>
            </a:r>
            <a:endParaRPr lang="es-ES" dirty="0">
              <a:latin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endParaRPr lang="es-ES" sz="1800" b="0" i="0" u="none" strike="noStrike" baseline="0" dirty="0">
              <a:latin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endParaRPr lang="es-ES" dirty="0">
              <a:latin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endParaRPr lang="es-ES" sz="1800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C7513E8-8605-0172-DE84-925F526F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31" y="101326"/>
            <a:ext cx="1751859" cy="10681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DD2F74C-18E1-B3B2-34B4-CFC1558F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31" y="101326"/>
            <a:ext cx="1742329" cy="11397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B79FDAD-AEAE-A71D-1084-16737D2CF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57" y="1068"/>
            <a:ext cx="1734077" cy="1268654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3D0727D-0F2B-01F1-7880-3F2DB8031A17}"/>
              </a:ext>
            </a:extLst>
          </p:cNvPr>
          <p:cNvCxnSpPr>
            <a:cxnSpLocks/>
          </p:cNvCxnSpPr>
          <p:nvPr/>
        </p:nvCxnSpPr>
        <p:spPr>
          <a:xfrm>
            <a:off x="685251" y="1269722"/>
            <a:ext cx="79349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DE822552-4165-EFB4-F1B3-18903CCF1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465" y="3204839"/>
            <a:ext cx="4317424" cy="34842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D88CDD-A412-3F73-4FBC-0F32487C8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27" y="3429000"/>
            <a:ext cx="2562225" cy="457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99E838-0D04-B7B6-35DD-8D86C49274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404" y="3928653"/>
            <a:ext cx="2352675" cy="3619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5C6B5CF-C412-BCE4-5858-7298A15C3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56" y="4379170"/>
            <a:ext cx="3429000" cy="40005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1505E43-8A8F-1828-697F-350FCE8FB2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615" y="4889632"/>
            <a:ext cx="4429125" cy="381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30FA065-2228-F4D3-1066-890DB03D07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27" y="5352637"/>
            <a:ext cx="3819525" cy="381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8333C9E-4C7A-47A4-C95B-33372091C5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829" y="5776251"/>
            <a:ext cx="41814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1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87597" y="1584884"/>
            <a:ext cx="7428939" cy="500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1800" b="1" i="0" u="none" strike="noStrike" baseline="0" dirty="0">
                <a:latin typeface="Calibri-Bold"/>
              </a:rPr>
              <a:t>2.1‐ Órgano de Gestión. </a:t>
            </a:r>
            <a:r>
              <a:rPr lang="es-ES" sz="1800" b="0" i="0" u="none" strike="noStrike" baseline="0" dirty="0">
                <a:latin typeface="Calibri" panose="020F0502020204030204" pitchFamily="34" charset="0"/>
              </a:rPr>
              <a:t>Composición Consejo Rector</a:t>
            </a:r>
          </a:p>
          <a:p>
            <a:pPr algn="l">
              <a:lnSpc>
                <a:spcPct val="200000"/>
              </a:lnSpc>
            </a:pPr>
            <a:r>
              <a:rPr lang="es-ES" dirty="0">
                <a:latin typeface="Calibri" panose="020F0502020204030204" pitchFamily="34" charset="0"/>
              </a:rPr>
              <a:t>Órgano que promueve el desarrollo de acciones del Plan de Acción</a:t>
            </a:r>
          </a:p>
          <a:p>
            <a:pPr marL="285750" indent="-285750" algn="l">
              <a:lnSpc>
                <a:spcPct val="200000"/>
              </a:lnSpc>
              <a:buFontTx/>
              <a:buChar char="-"/>
            </a:pPr>
            <a:r>
              <a:rPr lang="es-ES" u="sng" dirty="0">
                <a:latin typeface="Calibri" panose="020F0502020204030204" pitchFamily="34" charset="0"/>
              </a:rPr>
              <a:t>Composición: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3 representantes del valle de </a:t>
            </a:r>
            <a:r>
              <a:rPr lang="es-ES" dirty="0" err="1">
                <a:latin typeface="Calibri" panose="020F0502020204030204" pitchFamily="34" charset="0"/>
              </a:rPr>
              <a:t>Aezkoa</a:t>
            </a:r>
            <a:endParaRPr lang="es-ES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3 representantes del valle de Salazar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3 representantes del Gobierno de Navarra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2 representantes de </a:t>
            </a:r>
            <a:r>
              <a:rPr lang="es-ES" dirty="0" err="1">
                <a:latin typeface="Calibri" panose="020F0502020204030204" pitchFamily="34" charset="0"/>
              </a:rPr>
              <a:t>Commission</a:t>
            </a:r>
            <a:r>
              <a:rPr lang="es-ES" dirty="0">
                <a:latin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</a:rPr>
              <a:t>Sindicale</a:t>
            </a:r>
            <a:r>
              <a:rPr lang="es-ES" dirty="0">
                <a:latin typeface="Calibri" panose="020F0502020204030204" pitchFamily="34" charset="0"/>
              </a:rPr>
              <a:t> de </a:t>
            </a:r>
            <a:r>
              <a:rPr lang="es-ES" dirty="0" err="1">
                <a:latin typeface="Calibri" panose="020F0502020204030204" pitchFamily="34" charset="0"/>
              </a:rPr>
              <a:t>Soule</a:t>
            </a:r>
            <a:r>
              <a:rPr lang="es-ES" dirty="0">
                <a:latin typeface="Calibri" panose="020F0502020204030204" pitchFamily="34" charset="0"/>
              </a:rPr>
              <a:t> y </a:t>
            </a:r>
            <a:r>
              <a:rPr lang="es-ES" dirty="0" err="1">
                <a:latin typeface="Calibri" panose="020F0502020204030204" pitchFamily="34" charset="0"/>
              </a:rPr>
              <a:t>Cize</a:t>
            </a:r>
            <a:endParaRPr lang="es-ES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Gerente (en el caso de existir) 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B744BDB-C113-6FC5-1CF6-EE6238D0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31" y="101326"/>
            <a:ext cx="1751859" cy="10681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6036BED-ED86-2A3E-C381-5D071DD5D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31" y="101326"/>
            <a:ext cx="1742329" cy="11397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ECC8BD3-DBD6-DAB9-8C03-73CBC9C95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57" y="1068"/>
            <a:ext cx="1734077" cy="1268654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87064C2-758D-1A6C-E1AE-B647C6DDBBFC}"/>
              </a:ext>
            </a:extLst>
          </p:cNvPr>
          <p:cNvCxnSpPr>
            <a:cxnSpLocks/>
          </p:cNvCxnSpPr>
          <p:nvPr/>
        </p:nvCxnSpPr>
        <p:spPr>
          <a:xfrm>
            <a:off x="685251" y="1269722"/>
            <a:ext cx="79349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errar llave 14">
            <a:extLst>
              <a:ext uri="{FF2B5EF4-FFF2-40B4-BE49-F238E27FC236}">
                <a16:creationId xmlns:a16="http://schemas.microsoft.com/office/drawing/2014/main" id="{A7C9702F-DF43-43A7-0FE3-D23D54212CEA}"/>
              </a:ext>
            </a:extLst>
          </p:cNvPr>
          <p:cNvSpPr/>
          <p:nvPr/>
        </p:nvSpPr>
        <p:spPr>
          <a:xfrm>
            <a:off x="6459986" y="5170808"/>
            <a:ext cx="310719" cy="985421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83D808E-7A34-BE2D-FA8E-3430E728E28F}"/>
              </a:ext>
            </a:extLst>
          </p:cNvPr>
          <p:cNvSpPr txBox="1"/>
          <p:nvPr/>
        </p:nvSpPr>
        <p:spPr>
          <a:xfrm>
            <a:off x="6760317" y="5273116"/>
            <a:ext cx="185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</a:rPr>
              <a:t>Con voz pero</a:t>
            </a:r>
          </a:p>
          <a:p>
            <a:pPr algn="ctr"/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</a:rPr>
              <a:t> sin voto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C9704D3-4DAC-849A-BCED-2D16AD8C6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567" y="3204749"/>
            <a:ext cx="3273836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1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5251" y="1239406"/>
            <a:ext cx="8458749" cy="610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1800" b="1" i="0" u="none" strike="noStrike" baseline="0" dirty="0">
                <a:latin typeface="Calibri-Bold"/>
              </a:rPr>
              <a:t>2.2‐ Órgano de Gestión. </a:t>
            </a:r>
            <a:r>
              <a:rPr lang="es-ES" sz="1800" b="0" i="0" u="none" strike="noStrike" baseline="0" dirty="0">
                <a:latin typeface="Calibri" panose="020F0502020204030204" pitchFamily="34" charset="0"/>
              </a:rPr>
              <a:t>Composición Consejo Consultivo.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Calibri" panose="020F0502020204030204" pitchFamily="34" charset="0"/>
              </a:rPr>
              <a:t>Órgano que promueve la participación para incluir acciones en el Plan de Acción</a:t>
            </a:r>
          </a:p>
          <a:p>
            <a:pPr marL="285750" indent="-285750" algn="l">
              <a:lnSpc>
                <a:spcPct val="200000"/>
              </a:lnSpc>
              <a:buFontTx/>
              <a:buChar char="-"/>
            </a:pPr>
            <a:r>
              <a:rPr lang="es-ES" u="sng" dirty="0">
                <a:latin typeface="Calibri" panose="020F0502020204030204" pitchFamily="34" charset="0"/>
              </a:rPr>
              <a:t>Composición: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1 representante de cada EE.LL. de los valles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2 representantes de asociaciones de ganaderos, turismo, empresarios.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2 representantes agencias desarrollo y grupos de acción local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1 representante de cada Dirección General del GN implicada en la gestión.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1 representante de GAN, UPNA, Sociedad Ciencias Aranzadi y asociación conservación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1 representante de clubes deportivos, federación navarra, </a:t>
            </a:r>
            <a:r>
              <a:rPr lang="es-ES" dirty="0" err="1">
                <a:latin typeface="Calibri" panose="020F0502020204030204" pitchFamily="34" charset="0"/>
              </a:rPr>
              <a:t>Foresna</a:t>
            </a:r>
            <a:r>
              <a:rPr lang="es-ES" dirty="0">
                <a:latin typeface="Calibri" panose="020F0502020204030204" pitchFamily="34" charset="0"/>
              </a:rPr>
              <a:t> y cazadores.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Gerente (en el caso de existir) con voz pero sin voto  </a:t>
            </a:r>
          </a:p>
          <a:p>
            <a:pPr algn="l">
              <a:lnSpc>
                <a:spcPct val="200000"/>
              </a:lnSpc>
            </a:pPr>
            <a:endParaRPr lang="es-ES" sz="1800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B0330C6-C6E1-77E2-76B4-69D4DB41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31" y="101326"/>
            <a:ext cx="1751859" cy="10681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D327D3-3980-B546-CDB9-00B95EAE5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31" y="101326"/>
            <a:ext cx="1742329" cy="11397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DFF7248-CBA3-D111-270C-4DF26CAAF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57" y="1068"/>
            <a:ext cx="1734077" cy="126865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B22CDC2-07C6-C6F3-B24A-F717EE22BA2F}"/>
              </a:ext>
            </a:extLst>
          </p:cNvPr>
          <p:cNvCxnSpPr>
            <a:cxnSpLocks/>
          </p:cNvCxnSpPr>
          <p:nvPr/>
        </p:nvCxnSpPr>
        <p:spPr>
          <a:xfrm>
            <a:off x="685251" y="1269722"/>
            <a:ext cx="79349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9205F79E-CA55-4E9A-DDBE-5AA803041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535" y="2571750"/>
            <a:ext cx="32194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7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5251" y="1298417"/>
            <a:ext cx="8281768" cy="365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1800" b="1" i="0" u="none" strike="noStrike" baseline="0" dirty="0">
                <a:latin typeface="Calibri-Bold"/>
              </a:rPr>
              <a:t>3‐ Plan de Acción. </a:t>
            </a:r>
            <a:r>
              <a:rPr lang="es-ES" sz="1800" b="0" i="0" u="none" strike="noStrike" baseline="0" dirty="0">
                <a:latin typeface="Calibri" panose="020F0502020204030204" pitchFamily="34" charset="0"/>
              </a:rPr>
              <a:t>Contenido e implementación.</a:t>
            </a:r>
          </a:p>
          <a:p>
            <a:pPr algn="l">
              <a:lnSpc>
                <a:spcPct val="200000"/>
              </a:lnSpc>
            </a:pPr>
            <a:r>
              <a:rPr lang="es-ES" dirty="0">
                <a:latin typeface="Calibri" panose="020F0502020204030204" pitchFamily="34" charset="0"/>
              </a:rPr>
              <a:t>No se desarrollan normas nuevas, compila las ya existentes, integrando su financiación</a:t>
            </a:r>
            <a:endParaRPr lang="es-ES" sz="18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b="1" i="0" u="none" strike="noStrike" baseline="0" dirty="0">
                <a:latin typeface="Calibri" panose="020F0502020204030204" pitchFamily="34" charset="0"/>
              </a:rPr>
              <a:t>Función de conservación: </a:t>
            </a:r>
            <a:r>
              <a:rPr lang="es-ES" sz="1800" b="0" i="0" u="none" strike="noStrike" baseline="0" dirty="0">
                <a:latin typeface="Calibri" panose="020F0502020204030204" pitchFamily="34" charset="0"/>
              </a:rPr>
              <a:t>Planes de gestión de las ZEC y otros planes de gestión de especies y espacios protegidos.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</a:rPr>
              <a:t>Función de</a:t>
            </a:r>
            <a:r>
              <a:rPr lang="es-ES" sz="1800" b="1" i="0" u="none" strike="noStrike" baseline="0" dirty="0">
                <a:latin typeface="Calibri" panose="020F0502020204030204" pitchFamily="34" charset="0"/>
              </a:rPr>
              <a:t> desarrollo:  </a:t>
            </a:r>
            <a:r>
              <a:rPr lang="es-ES" sz="1800" i="0" u="none" strike="noStrike" baseline="0" dirty="0">
                <a:latin typeface="Calibri" panose="020F0502020204030204" pitchFamily="34" charset="0"/>
              </a:rPr>
              <a:t>Plan de Ordenación del Territorio, Plan del Pirineo, planes de gestión forestal y </a:t>
            </a:r>
            <a:r>
              <a:rPr lang="es-ES" sz="1800" i="0" u="none" strike="noStrike" baseline="0" dirty="0" err="1">
                <a:latin typeface="Calibri" panose="020F0502020204030204" pitchFamily="34" charset="0"/>
              </a:rPr>
              <a:t>pascícola</a:t>
            </a:r>
            <a:r>
              <a:rPr lang="es-ES" sz="1800" i="0" u="none" strike="noStrike" baseline="0" dirty="0">
                <a:latin typeface="Calibri" panose="020F0502020204030204" pitchFamily="34" charset="0"/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</a:rPr>
              <a:t>Función</a:t>
            </a:r>
            <a:r>
              <a:rPr lang="es-ES" sz="1800" b="1" i="0" u="none" strike="noStrike" baseline="0" dirty="0">
                <a:latin typeface="Calibri" panose="020F0502020204030204" pitchFamily="34" charset="0"/>
              </a:rPr>
              <a:t> logística</a:t>
            </a:r>
            <a:r>
              <a:rPr lang="es-ES" b="1" dirty="0">
                <a:latin typeface="Calibri" panose="020F0502020204030204" pitchFamily="34" charset="0"/>
              </a:rPr>
              <a:t>: </a:t>
            </a:r>
            <a:r>
              <a:rPr lang="es-ES" dirty="0">
                <a:latin typeface="Calibri" panose="020F0502020204030204" pitchFamily="34" charset="0"/>
              </a:rPr>
              <a:t>Medidas de desarrollo y transferencia de conocimiento mediante la colaboración con entidades académicas y RERB.</a:t>
            </a:r>
            <a:endParaRPr lang="es-ES" sz="180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D0E7CA3-D9C4-A8A8-DE8A-66D55CE26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31" y="101326"/>
            <a:ext cx="1751859" cy="10681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BA9723F-C8BE-E4B5-7502-7C2D741A7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31" y="101326"/>
            <a:ext cx="1742329" cy="11397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5B9E77F-8DEC-C1A0-D1F3-29D27E05D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57" y="1068"/>
            <a:ext cx="1734077" cy="126865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87CABE6-B3A3-3BA1-93D4-7CC576C99298}"/>
              </a:ext>
            </a:extLst>
          </p:cNvPr>
          <p:cNvCxnSpPr>
            <a:cxnSpLocks/>
          </p:cNvCxnSpPr>
          <p:nvPr/>
        </p:nvCxnSpPr>
        <p:spPr>
          <a:xfrm>
            <a:off x="685251" y="1269722"/>
            <a:ext cx="79349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8EAEC601-EE80-8F89-88E7-8E9F8B9C9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695" y="4913703"/>
            <a:ext cx="3364636" cy="19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38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798</Words>
  <Application>Microsoft Office PowerPoint</Application>
  <PresentationFormat>Presentación en pantalla (4:3)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Calibri-Bold</vt:lpstr>
      <vt:lpstr>calibriregular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edudu montero</cp:lastModifiedBy>
  <cp:revision>10</cp:revision>
  <dcterms:created xsi:type="dcterms:W3CDTF">2022-03-09T20:06:55Z</dcterms:created>
  <dcterms:modified xsi:type="dcterms:W3CDTF">2022-09-23T17:37:29Z</dcterms:modified>
</cp:coreProperties>
</file>